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embeddedFontLst>
    <p:embeddedFont>
      <p:font typeface="SF Pro Display" panose="00000500000000000000" pitchFamily="50" charset="0"/>
      <p:regular r:id="rId17"/>
      <p:bold r:id="rId18"/>
    </p:embeddedFont>
  </p:embeddedFontLst>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6" d="100"/>
          <a:sy n="106" d="100"/>
        </p:scale>
        <p:origin x="1392"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862A83-C1AA-4DAA-81E3-45A0647BFA77}" type="datetimeFigureOut">
              <a:rPr lang="pl-PL" smtClean="0"/>
              <a:t>19.04.2024</a:t>
            </a:fld>
            <a:endParaRPr lang="pl-PL"/>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77FC93-0E15-475C-9BF5-A16B4D41FEA5}" type="slidenum">
              <a:rPr lang="pl-PL" smtClean="0"/>
              <a:t>‹#›</a:t>
            </a:fld>
            <a:endParaRPr lang="pl-PL"/>
          </a:p>
        </p:txBody>
      </p:sp>
    </p:spTree>
    <p:extLst>
      <p:ext uri="{BB962C8B-B14F-4D97-AF65-F5344CB8AC3E}">
        <p14:creationId xmlns:p14="http://schemas.microsoft.com/office/powerpoint/2010/main" val="12013077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2</a:t>
            </a:fld>
            <a:endParaRPr lang="pl-PL"/>
          </a:p>
        </p:txBody>
      </p:sp>
    </p:spTree>
    <p:extLst>
      <p:ext uri="{BB962C8B-B14F-4D97-AF65-F5344CB8AC3E}">
        <p14:creationId xmlns:p14="http://schemas.microsoft.com/office/powerpoint/2010/main" val="38470008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11</a:t>
            </a:fld>
            <a:endParaRPr lang="pl-PL"/>
          </a:p>
        </p:txBody>
      </p:sp>
    </p:spTree>
    <p:extLst>
      <p:ext uri="{BB962C8B-B14F-4D97-AF65-F5344CB8AC3E}">
        <p14:creationId xmlns:p14="http://schemas.microsoft.com/office/powerpoint/2010/main" val="40820761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12</a:t>
            </a:fld>
            <a:endParaRPr lang="pl-PL"/>
          </a:p>
        </p:txBody>
      </p:sp>
    </p:spTree>
    <p:extLst>
      <p:ext uri="{BB962C8B-B14F-4D97-AF65-F5344CB8AC3E}">
        <p14:creationId xmlns:p14="http://schemas.microsoft.com/office/powerpoint/2010/main" val="2654996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13</a:t>
            </a:fld>
            <a:endParaRPr lang="pl-PL"/>
          </a:p>
        </p:txBody>
      </p:sp>
    </p:spTree>
    <p:extLst>
      <p:ext uri="{BB962C8B-B14F-4D97-AF65-F5344CB8AC3E}">
        <p14:creationId xmlns:p14="http://schemas.microsoft.com/office/powerpoint/2010/main" val="23731153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14</a:t>
            </a:fld>
            <a:endParaRPr lang="pl-PL"/>
          </a:p>
        </p:txBody>
      </p:sp>
    </p:spTree>
    <p:extLst>
      <p:ext uri="{BB962C8B-B14F-4D97-AF65-F5344CB8AC3E}">
        <p14:creationId xmlns:p14="http://schemas.microsoft.com/office/powerpoint/2010/main" val="19483361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3</a:t>
            </a:fld>
            <a:endParaRPr lang="pl-PL"/>
          </a:p>
        </p:txBody>
      </p:sp>
    </p:spTree>
    <p:extLst>
      <p:ext uri="{BB962C8B-B14F-4D97-AF65-F5344CB8AC3E}">
        <p14:creationId xmlns:p14="http://schemas.microsoft.com/office/powerpoint/2010/main" val="418458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4</a:t>
            </a:fld>
            <a:endParaRPr lang="pl-PL"/>
          </a:p>
        </p:txBody>
      </p:sp>
    </p:spTree>
    <p:extLst>
      <p:ext uri="{BB962C8B-B14F-4D97-AF65-F5344CB8AC3E}">
        <p14:creationId xmlns:p14="http://schemas.microsoft.com/office/powerpoint/2010/main" val="665552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5</a:t>
            </a:fld>
            <a:endParaRPr lang="pl-PL"/>
          </a:p>
        </p:txBody>
      </p:sp>
    </p:spTree>
    <p:extLst>
      <p:ext uri="{BB962C8B-B14F-4D97-AF65-F5344CB8AC3E}">
        <p14:creationId xmlns:p14="http://schemas.microsoft.com/office/powerpoint/2010/main" val="4238275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6</a:t>
            </a:fld>
            <a:endParaRPr lang="pl-PL"/>
          </a:p>
        </p:txBody>
      </p:sp>
    </p:spTree>
    <p:extLst>
      <p:ext uri="{BB962C8B-B14F-4D97-AF65-F5344CB8AC3E}">
        <p14:creationId xmlns:p14="http://schemas.microsoft.com/office/powerpoint/2010/main" val="37489923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7</a:t>
            </a:fld>
            <a:endParaRPr lang="pl-PL"/>
          </a:p>
        </p:txBody>
      </p:sp>
    </p:spTree>
    <p:extLst>
      <p:ext uri="{BB962C8B-B14F-4D97-AF65-F5344CB8AC3E}">
        <p14:creationId xmlns:p14="http://schemas.microsoft.com/office/powerpoint/2010/main" val="39093294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8</a:t>
            </a:fld>
            <a:endParaRPr lang="pl-PL"/>
          </a:p>
        </p:txBody>
      </p:sp>
    </p:spTree>
    <p:extLst>
      <p:ext uri="{BB962C8B-B14F-4D97-AF65-F5344CB8AC3E}">
        <p14:creationId xmlns:p14="http://schemas.microsoft.com/office/powerpoint/2010/main" val="1724618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9</a:t>
            </a:fld>
            <a:endParaRPr lang="pl-PL"/>
          </a:p>
        </p:txBody>
      </p:sp>
    </p:spTree>
    <p:extLst>
      <p:ext uri="{BB962C8B-B14F-4D97-AF65-F5344CB8AC3E}">
        <p14:creationId xmlns:p14="http://schemas.microsoft.com/office/powerpoint/2010/main" val="24891765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10</a:t>
            </a:fld>
            <a:endParaRPr lang="pl-PL"/>
          </a:p>
        </p:txBody>
      </p:sp>
    </p:spTree>
    <p:extLst>
      <p:ext uri="{BB962C8B-B14F-4D97-AF65-F5344CB8AC3E}">
        <p14:creationId xmlns:p14="http://schemas.microsoft.com/office/powerpoint/2010/main" val="1863502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6AC363EA-BFCC-7750-6170-E96DBCCD22A9}"/>
              </a:ext>
            </a:extLst>
          </p:cNvPr>
          <p:cNvSpPr>
            <a:spLocks noGrp="1"/>
          </p:cNvSpPr>
          <p:nvPr>
            <p:ph type="ctrTitle"/>
          </p:nvPr>
        </p:nvSpPr>
        <p:spPr>
          <a:xfrm>
            <a:off x="1524000" y="1122363"/>
            <a:ext cx="9144000" cy="2387600"/>
          </a:xfrm>
        </p:spPr>
        <p:txBody>
          <a:bodyPr anchor="b"/>
          <a:lstStyle>
            <a:lvl1pPr algn="ctr">
              <a:defRPr sz="6000"/>
            </a:lvl1pPr>
          </a:lstStyle>
          <a:p>
            <a:r>
              <a:rPr lang="pl-PL"/>
              <a:t>Kliknij, aby edytować styl</a:t>
            </a:r>
          </a:p>
        </p:txBody>
      </p:sp>
      <p:sp>
        <p:nvSpPr>
          <p:cNvPr id="3" name="Podtytuł 2">
            <a:extLst>
              <a:ext uri="{FF2B5EF4-FFF2-40B4-BE49-F238E27FC236}">
                <a16:creationId xmlns:a16="http://schemas.microsoft.com/office/drawing/2014/main" id="{2713AA1A-A91D-971D-D324-18249BAF38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a:t>Kliknij, aby edytować styl wzorca podtytułu</a:t>
            </a:r>
          </a:p>
        </p:txBody>
      </p:sp>
      <p:sp>
        <p:nvSpPr>
          <p:cNvPr id="4" name="Symbol zastępczy daty 3">
            <a:extLst>
              <a:ext uri="{FF2B5EF4-FFF2-40B4-BE49-F238E27FC236}">
                <a16:creationId xmlns:a16="http://schemas.microsoft.com/office/drawing/2014/main" id="{552BEB92-CB8F-EF83-8A81-3CA4B9D573F6}"/>
              </a:ext>
            </a:extLst>
          </p:cNvPr>
          <p:cNvSpPr>
            <a:spLocks noGrp="1"/>
          </p:cNvSpPr>
          <p:nvPr>
            <p:ph type="dt" sz="half" idx="10"/>
          </p:nvPr>
        </p:nvSpPr>
        <p:spPr/>
        <p:txBody>
          <a:bodyPr/>
          <a:lstStyle/>
          <a:p>
            <a:fld id="{63DC5DFF-1007-4786-B663-0AE33988524E}" type="datetimeFigureOut">
              <a:rPr lang="pl-PL" smtClean="0"/>
              <a:t>19.04.2024</a:t>
            </a:fld>
            <a:endParaRPr lang="pl-PL"/>
          </a:p>
        </p:txBody>
      </p:sp>
      <p:sp>
        <p:nvSpPr>
          <p:cNvPr id="5" name="Symbol zastępczy stopki 4">
            <a:extLst>
              <a:ext uri="{FF2B5EF4-FFF2-40B4-BE49-F238E27FC236}">
                <a16:creationId xmlns:a16="http://schemas.microsoft.com/office/drawing/2014/main" id="{AF9AA709-AE6A-3102-302D-E34DD7E959B0}"/>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D31E77F3-1FCA-467F-3057-CE10441E6950}"/>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1150095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0E19ECA4-AA06-3F93-14B6-976A4F61E9A2}"/>
              </a:ext>
            </a:extLst>
          </p:cNvPr>
          <p:cNvSpPr>
            <a:spLocks noGrp="1"/>
          </p:cNvSpPr>
          <p:nvPr>
            <p:ph type="title"/>
          </p:nvPr>
        </p:nvSpPr>
        <p:spPr/>
        <p:txBody>
          <a:bodyPr/>
          <a:lstStyle/>
          <a:p>
            <a:r>
              <a:rPr lang="pl-PL"/>
              <a:t>Kliknij, aby edytować styl</a:t>
            </a:r>
          </a:p>
        </p:txBody>
      </p:sp>
      <p:sp>
        <p:nvSpPr>
          <p:cNvPr id="3" name="Symbol zastępczy tytułu pionowego 2">
            <a:extLst>
              <a:ext uri="{FF2B5EF4-FFF2-40B4-BE49-F238E27FC236}">
                <a16:creationId xmlns:a16="http://schemas.microsoft.com/office/drawing/2014/main" id="{CF3E2F56-9895-0E83-D66C-CF4F75C6BBFA}"/>
              </a:ext>
            </a:extLst>
          </p:cNvPr>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06C496F3-0D66-1C2D-8183-E12DD6C71FEF}"/>
              </a:ext>
            </a:extLst>
          </p:cNvPr>
          <p:cNvSpPr>
            <a:spLocks noGrp="1"/>
          </p:cNvSpPr>
          <p:nvPr>
            <p:ph type="dt" sz="half" idx="10"/>
          </p:nvPr>
        </p:nvSpPr>
        <p:spPr/>
        <p:txBody>
          <a:bodyPr/>
          <a:lstStyle/>
          <a:p>
            <a:fld id="{63DC5DFF-1007-4786-B663-0AE33988524E}" type="datetimeFigureOut">
              <a:rPr lang="pl-PL" smtClean="0"/>
              <a:t>19.04.2024</a:t>
            </a:fld>
            <a:endParaRPr lang="pl-PL"/>
          </a:p>
        </p:txBody>
      </p:sp>
      <p:sp>
        <p:nvSpPr>
          <p:cNvPr id="5" name="Symbol zastępczy stopki 4">
            <a:extLst>
              <a:ext uri="{FF2B5EF4-FFF2-40B4-BE49-F238E27FC236}">
                <a16:creationId xmlns:a16="http://schemas.microsoft.com/office/drawing/2014/main" id="{D4DF9DA7-55E1-D2EE-11F5-2F8E8BB3AE2D}"/>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320FA621-09C3-49DD-12E3-1DEF021687EF}"/>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1427413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a:extLst>
              <a:ext uri="{FF2B5EF4-FFF2-40B4-BE49-F238E27FC236}">
                <a16:creationId xmlns:a16="http://schemas.microsoft.com/office/drawing/2014/main" id="{7805064C-C564-B850-A640-2D535A3A1C22}"/>
              </a:ext>
            </a:extLst>
          </p:cNvPr>
          <p:cNvSpPr>
            <a:spLocks noGrp="1"/>
          </p:cNvSpPr>
          <p:nvPr>
            <p:ph type="title" orient="vert"/>
          </p:nvPr>
        </p:nvSpPr>
        <p:spPr>
          <a:xfrm>
            <a:off x="8724900" y="365125"/>
            <a:ext cx="2628900" cy="5811838"/>
          </a:xfrm>
        </p:spPr>
        <p:txBody>
          <a:bodyPr vert="eaVert"/>
          <a:lstStyle/>
          <a:p>
            <a:r>
              <a:rPr lang="pl-PL"/>
              <a:t>Kliknij, aby edytować styl</a:t>
            </a:r>
          </a:p>
        </p:txBody>
      </p:sp>
      <p:sp>
        <p:nvSpPr>
          <p:cNvPr id="3" name="Symbol zastępczy tytułu pionowego 2">
            <a:extLst>
              <a:ext uri="{FF2B5EF4-FFF2-40B4-BE49-F238E27FC236}">
                <a16:creationId xmlns:a16="http://schemas.microsoft.com/office/drawing/2014/main" id="{A73D4FEF-3CE0-88CD-4D21-8055C022715C}"/>
              </a:ext>
            </a:extLst>
          </p:cNvPr>
          <p:cNvSpPr>
            <a:spLocks noGrp="1"/>
          </p:cNvSpPr>
          <p:nvPr>
            <p:ph type="body" orient="vert" idx="1"/>
          </p:nvPr>
        </p:nvSpPr>
        <p:spPr>
          <a:xfrm>
            <a:off x="838200" y="365125"/>
            <a:ext cx="7734300" cy="5811838"/>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269D9EC0-1286-F2C2-2141-5971BEE5FAE9}"/>
              </a:ext>
            </a:extLst>
          </p:cNvPr>
          <p:cNvSpPr>
            <a:spLocks noGrp="1"/>
          </p:cNvSpPr>
          <p:nvPr>
            <p:ph type="dt" sz="half" idx="10"/>
          </p:nvPr>
        </p:nvSpPr>
        <p:spPr/>
        <p:txBody>
          <a:bodyPr/>
          <a:lstStyle/>
          <a:p>
            <a:fld id="{63DC5DFF-1007-4786-B663-0AE33988524E}" type="datetimeFigureOut">
              <a:rPr lang="pl-PL" smtClean="0"/>
              <a:t>19.04.2024</a:t>
            </a:fld>
            <a:endParaRPr lang="pl-PL"/>
          </a:p>
        </p:txBody>
      </p:sp>
      <p:sp>
        <p:nvSpPr>
          <p:cNvPr id="5" name="Symbol zastępczy stopki 4">
            <a:extLst>
              <a:ext uri="{FF2B5EF4-FFF2-40B4-BE49-F238E27FC236}">
                <a16:creationId xmlns:a16="http://schemas.microsoft.com/office/drawing/2014/main" id="{A181BEB5-755F-0DAE-CE25-3B4D6E5952CB}"/>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4BE440B3-E821-7162-F879-A2E547E6615F}"/>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2977101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154DC6F0-4DAA-39FF-E268-17ED755CC56A}"/>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EB972553-6375-292A-2CAD-DAFCFD970048}"/>
              </a:ext>
            </a:extLst>
          </p:cNvPr>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B7526724-2C86-DED8-2E35-398DABEA5A22}"/>
              </a:ext>
            </a:extLst>
          </p:cNvPr>
          <p:cNvSpPr>
            <a:spLocks noGrp="1"/>
          </p:cNvSpPr>
          <p:nvPr>
            <p:ph type="dt" sz="half" idx="10"/>
          </p:nvPr>
        </p:nvSpPr>
        <p:spPr/>
        <p:txBody>
          <a:bodyPr/>
          <a:lstStyle/>
          <a:p>
            <a:fld id="{63DC5DFF-1007-4786-B663-0AE33988524E}" type="datetimeFigureOut">
              <a:rPr lang="pl-PL" smtClean="0"/>
              <a:t>19.04.2024</a:t>
            </a:fld>
            <a:endParaRPr lang="pl-PL"/>
          </a:p>
        </p:txBody>
      </p:sp>
      <p:sp>
        <p:nvSpPr>
          <p:cNvPr id="5" name="Symbol zastępczy stopki 4">
            <a:extLst>
              <a:ext uri="{FF2B5EF4-FFF2-40B4-BE49-F238E27FC236}">
                <a16:creationId xmlns:a16="http://schemas.microsoft.com/office/drawing/2014/main" id="{72F110A7-26EA-D351-5FE9-4830C887C3B5}"/>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7D44C96D-1A49-29E0-E83B-FA979E8430FF}"/>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3702882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3E201A5-15A8-ED0D-1B34-852B0CCEEA36}"/>
              </a:ext>
            </a:extLst>
          </p:cNvPr>
          <p:cNvSpPr>
            <a:spLocks noGrp="1"/>
          </p:cNvSpPr>
          <p:nvPr>
            <p:ph type="title"/>
          </p:nvPr>
        </p:nvSpPr>
        <p:spPr>
          <a:xfrm>
            <a:off x="831850" y="1709738"/>
            <a:ext cx="10515600" cy="2852737"/>
          </a:xfrm>
        </p:spPr>
        <p:txBody>
          <a:bodyPr anchor="b"/>
          <a:lstStyle>
            <a:lvl1pPr>
              <a:defRPr sz="6000"/>
            </a:lvl1pPr>
          </a:lstStyle>
          <a:p>
            <a:r>
              <a:rPr lang="pl-PL"/>
              <a:t>Kliknij, aby edytować styl</a:t>
            </a:r>
          </a:p>
        </p:txBody>
      </p:sp>
      <p:sp>
        <p:nvSpPr>
          <p:cNvPr id="3" name="Symbol zastępczy tekstu 2">
            <a:extLst>
              <a:ext uri="{FF2B5EF4-FFF2-40B4-BE49-F238E27FC236}">
                <a16:creationId xmlns:a16="http://schemas.microsoft.com/office/drawing/2014/main" id="{71E9FDA6-928C-17E0-D6F3-CFD7583900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l-PL"/>
              <a:t>Kliknij, aby edytować style wzorca tekstu</a:t>
            </a:r>
          </a:p>
        </p:txBody>
      </p:sp>
      <p:sp>
        <p:nvSpPr>
          <p:cNvPr id="4" name="Symbol zastępczy daty 3">
            <a:extLst>
              <a:ext uri="{FF2B5EF4-FFF2-40B4-BE49-F238E27FC236}">
                <a16:creationId xmlns:a16="http://schemas.microsoft.com/office/drawing/2014/main" id="{55A45FD5-0696-6240-B95E-E737F63C6828}"/>
              </a:ext>
            </a:extLst>
          </p:cNvPr>
          <p:cNvSpPr>
            <a:spLocks noGrp="1"/>
          </p:cNvSpPr>
          <p:nvPr>
            <p:ph type="dt" sz="half" idx="10"/>
          </p:nvPr>
        </p:nvSpPr>
        <p:spPr/>
        <p:txBody>
          <a:bodyPr/>
          <a:lstStyle/>
          <a:p>
            <a:fld id="{63DC5DFF-1007-4786-B663-0AE33988524E}" type="datetimeFigureOut">
              <a:rPr lang="pl-PL" smtClean="0"/>
              <a:t>19.04.2024</a:t>
            </a:fld>
            <a:endParaRPr lang="pl-PL"/>
          </a:p>
        </p:txBody>
      </p:sp>
      <p:sp>
        <p:nvSpPr>
          <p:cNvPr id="5" name="Symbol zastępczy stopki 4">
            <a:extLst>
              <a:ext uri="{FF2B5EF4-FFF2-40B4-BE49-F238E27FC236}">
                <a16:creationId xmlns:a16="http://schemas.microsoft.com/office/drawing/2014/main" id="{08CB8164-3151-8469-069A-927797353B4B}"/>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0525C919-2F9D-AF59-C7CA-A34DE0FF74D6}"/>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2182963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586AAB3F-801C-EBF7-1EE4-4B108FC36027}"/>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799E8B5B-8307-9A53-6D20-85078954BF96}"/>
              </a:ext>
            </a:extLst>
          </p:cNvPr>
          <p:cNvSpPr>
            <a:spLocks noGrp="1"/>
          </p:cNvSpPr>
          <p:nvPr>
            <p:ph sz="half" idx="1"/>
          </p:nvPr>
        </p:nvSpPr>
        <p:spPr>
          <a:xfrm>
            <a:off x="838200" y="1825625"/>
            <a:ext cx="5181600" cy="435133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a:extLst>
              <a:ext uri="{FF2B5EF4-FFF2-40B4-BE49-F238E27FC236}">
                <a16:creationId xmlns:a16="http://schemas.microsoft.com/office/drawing/2014/main" id="{A89E2A17-9C53-6B71-97C5-7C667AF57270}"/>
              </a:ext>
            </a:extLst>
          </p:cNvPr>
          <p:cNvSpPr>
            <a:spLocks noGrp="1"/>
          </p:cNvSpPr>
          <p:nvPr>
            <p:ph sz="half" idx="2"/>
          </p:nvPr>
        </p:nvSpPr>
        <p:spPr>
          <a:xfrm>
            <a:off x="6172200" y="1825625"/>
            <a:ext cx="5181600" cy="435133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daty 4">
            <a:extLst>
              <a:ext uri="{FF2B5EF4-FFF2-40B4-BE49-F238E27FC236}">
                <a16:creationId xmlns:a16="http://schemas.microsoft.com/office/drawing/2014/main" id="{BBE1D2AA-25B6-A5BC-6DBA-DE1180A96740}"/>
              </a:ext>
            </a:extLst>
          </p:cNvPr>
          <p:cNvSpPr>
            <a:spLocks noGrp="1"/>
          </p:cNvSpPr>
          <p:nvPr>
            <p:ph type="dt" sz="half" idx="10"/>
          </p:nvPr>
        </p:nvSpPr>
        <p:spPr/>
        <p:txBody>
          <a:bodyPr/>
          <a:lstStyle/>
          <a:p>
            <a:fld id="{63DC5DFF-1007-4786-B663-0AE33988524E}" type="datetimeFigureOut">
              <a:rPr lang="pl-PL" smtClean="0"/>
              <a:t>19.04.2024</a:t>
            </a:fld>
            <a:endParaRPr lang="pl-PL"/>
          </a:p>
        </p:txBody>
      </p:sp>
      <p:sp>
        <p:nvSpPr>
          <p:cNvPr id="6" name="Symbol zastępczy stopki 5">
            <a:extLst>
              <a:ext uri="{FF2B5EF4-FFF2-40B4-BE49-F238E27FC236}">
                <a16:creationId xmlns:a16="http://schemas.microsoft.com/office/drawing/2014/main" id="{E9F5CD90-F610-828B-4734-89C625362903}"/>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702145AF-8923-1142-2F28-B514FF06E1B0}"/>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2171026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68466DA0-E30D-EC07-BE6F-639943416E01}"/>
              </a:ext>
            </a:extLst>
          </p:cNvPr>
          <p:cNvSpPr>
            <a:spLocks noGrp="1"/>
          </p:cNvSpPr>
          <p:nvPr>
            <p:ph type="title"/>
          </p:nvPr>
        </p:nvSpPr>
        <p:spPr>
          <a:xfrm>
            <a:off x="839788" y="365125"/>
            <a:ext cx="10515600" cy="1325563"/>
          </a:xfrm>
        </p:spPr>
        <p:txBody>
          <a:bodyPr/>
          <a:lstStyle/>
          <a:p>
            <a:r>
              <a:rPr lang="pl-PL"/>
              <a:t>Kliknij, aby edytować styl</a:t>
            </a:r>
          </a:p>
        </p:txBody>
      </p:sp>
      <p:sp>
        <p:nvSpPr>
          <p:cNvPr id="3" name="Symbol zastępczy tekstu 2">
            <a:extLst>
              <a:ext uri="{FF2B5EF4-FFF2-40B4-BE49-F238E27FC236}">
                <a16:creationId xmlns:a16="http://schemas.microsoft.com/office/drawing/2014/main" id="{E1C626F9-5A06-2199-19C3-AEBEC11234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4" name="Symbol zastępczy zawartości 3">
            <a:extLst>
              <a:ext uri="{FF2B5EF4-FFF2-40B4-BE49-F238E27FC236}">
                <a16:creationId xmlns:a16="http://schemas.microsoft.com/office/drawing/2014/main" id="{89431D80-6BF8-72F4-4765-E735C00D7B2F}"/>
              </a:ext>
            </a:extLst>
          </p:cNvPr>
          <p:cNvSpPr>
            <a:spLocks noGrp="1"/>
          </p:cNvSpPr>
          <p:nvPr>
            <p:ph sz="half" idx="2"/>
          </p:nvPr>
        </p:nvSpPr>
        <p:spPr>
          <a:xfrm>
            <a:off x="839788" y="2505075"/>
            <a:ext cx="5157787" cy="368458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a:extLst>
              <a:ext uri="{FF2B5EF4-FFF2-40B4-BE49-F238E27FC236}">
                <a16:creationId xmlns:a16="http://schemas.microsoft.com/office/drawing/2014/main" id="{CF887FBC-3C2C-C784-CDB2-AB79A63604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6" name="Symbol zastępczy zawartości 5">
            <a:extLst>
              <a:ext uri="{FF2B5EF4-FFF2-40B4-BE49-F238E27FC236}">
                <a16:creationId xmlns:a16="http://schemas.microsoft.com/office/drawing/2014/main" id="{492A7874-E280-71BA-A883-14FF9F0A6987}"/>
              </a:ext>
            </a:extLst>
          </p:cNvPr>
          <p:cNvSpPr>
            <a:spLocks noGrp="1"/>
          </p:cNvSpPr>
          <p:nvPr>
            <p:ph sz="quarter" idx="4"/>
          </p:nvPr>
        </p:nvSpPr>
        <p:spPr>
          <a:xfrm>
            <a:off x="6172200" y="2505075"/>
            <a:ext cx="5183188" cy="368458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Symbol zastępczy daty 6">
            <a:extLst>
              <a:ext uri="{FF2B5EF4-FFF2-40B4-BE49-F238E27FC236}">
                <a16:creationId xmlns:a16="http://schemas.microsoft.com/office/drawing/2014/main" id="{C3AB2E2D-4A14-0827-19C4-D42586D875FF}"/>
              </a:ext>
            </a:extLst>
          </p:cNvPr>
          <p:cNvSpPr>
            <a:spLocks noGrp="1"/>
          </p:cNvSpPr>
          <p:nvPr>
            <p:ph type="dt" sz="half" idx="10"/>
          </p:nvPr>
        </p:nvSpPr>
        <p:spPr/>
        <p:txBody>
          <a:bodyPr/>
          <a:lstStyle/>
          <a:p>
            <a:fld id="{63DC5DFF-1007-4786-B663-0AE33988524E}" type="datetimeFigureOut">
              <a:rPr lang="pl-PL" smtClean="0"/>
              <a:t>19.04.2024</a:t>
            </a:fld>
            <a:endParaRPr lang="pl-PL"/>
          </a:p>
        </p:txBody>
      </p:sp>
      <p:sp>
        <p:nvSpPr>
          <p:cNvPr id="8" name="Symbol zastępczy stopki 7">
            <a:extLst>
              <a:ext uri="{FF2B5EF4-FFF2-40B4-BE49-F238E27FC236}">
                <a16:creationId xmlns:a16="http://schemas.microsoft.com/office/drawing/2014/main" id="{7DDB4F1B-F082-E55E-6C52-5F4FE48D5386}"/>
              </a:ext>
            </a:extLst>
          </p:cNvPr>
          <p:cNvSpPr>
            <a:spLocks noGrp="1"/>
          </p:cNvSpPr>
          <p:nvPr>
            <p:ph type="ftr" sz="quarter" idx="11"/>
          </p:nvPr>
        </p:nvSpPr>
        <p:spPr/>
        <p:txBody>
          <a:bodyPr/>
          <a:lstStyle/>
          <a:p>
            <a:endParaRPr lang="pl-PL"/>
          </a:p>
        </p:txBody>
      </p:sp>
      <p:sp>
        <p:nvSpPr>
          <p:cNvPr id="9" name="Symbol zastępczy numeru slajdu 8">
            <a:extLst>
              <a:ext uri="{FF2B5EF4-FFF2-40B4-BE49-F238E27FC236}">
                <a16:creationId xmlns:a16="http://schemas.microsoft.com/office/drawing/2014/main" id="{1DC0C5AA-EAD9-6987-2F28-AEC2C650523D}"/>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5908656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E9843EBC-B809-88CB-A1A8-7A3A2FFD27C3}"/>
              </a:ext>
            </a:extLst>
          </p:cNvPr>
          <p:cNvSpPr>
            <a:spLocks noGrp="1"/>
          </p:cNvSpPr>
          <p:nvPr>
            <p:ph type="title"/>
          </p:nvPr>
        </p:nvSpPr>
        <p:spPr/>
        <p:txBody>
          <a:bodyPr/>
          <a:lstStyle/>
          <a:p>
            <a:r>
              <a:rPr lang="pl-PL"/>
              <a:t>Kliknij, aby edytować styl</a:t>
            </a:r>
          </a:p>
        </p:txBody>
      </p:sp>
      <p:sp>
        <p:nvSpPr>
          <p:cNvPr id="3" name="Symbol zastępczy daty 2">
            <a:extLst>
              <a:ext uri="{FF2B5EF4-FFF2-40B4-BE49-F238E27FC236}">
                <a16:creationId xmlns:a16="http://schemas.microsoft.com/office/drawing/2014/main" id="{D190CE5A-E11B-114C-CAED-D60B95715C16}"/>
              </a:ext>
            </a:extLst>
          </p:cNvPr>
          <p:cNvSpPr>
            <a:spLocks noGrp="1"/>
          </p:cNvSpPr>
          <p:nvPr>
            <p:ph type="dt" sz="half" idx="10"/>
          </p:nvPr>
        </p:nvSpPr>
        <p:spPr/>
        <p:txBody>
          <a:bodyPr/>
          <a:lstStyle/>
          <a:p>
            <a:fld id="{63DC5DFF-1007-4786-B663-0AE33988524E}" type="datetimeFigureOut">
              <a:rPr lang="pl-PL" smtClean="0"/>
              <a:t>19.04.2024</a:t>
            </a:fld>
            <a:endParaRPr lang="pl-PL"/>
          </a:p>
        </p:txBody>
      </p:sp>
      <p:sp>
        <p:nvSpPr>
          <p:cNvPr id="4" name="Symbol zastępczy stopki 3">
            <a:extLst>
              <a:ext uri="{FF2B5EF4-FFF2-40B4-BE49-F238E27FC236}">
                <a16:creationId xmlns:a16="http://schemas.microsoft.com/office/drawing/2014/main" id="{A278F348-DF5C-38D1-08AB-5CC8558A35E4}"/>
              </a:ext>
            </a:extLst>
          </p:cNvPr>
          <p:cNvSpPr>
            <a:spLocks noGrp="1"/>
          </p:cNvSpPr>
          <p:nvPr>
            <p:ph type="ftr" sz="quarter" idx="11"/>
          </p:nvPr>
        </p:nvSpPr>
        <p:spPr/>
        <p:txBody>
          <a:bodyPr/>
          <a:lstStyle/>
          <a:p>
            <a:endParaRPr lang="pl-PL"/>
          </a:p>
        </p:txBody>
      </p:sp>
      <p:sp>
        <p:nvSpPr>
          <p:cNvPr id="5" name="Symbol zastępczy numeru slajdu 4">
            <a:extLst>
              <a:ext uri="{FF2B5EF4-FFF2-40B4-BE49-F238E27FC236}">
                <a16:creationId xmlns:a16="http://schemas.microsoft.com/office/drawing/2014/main" id="{ECFDCCF2-F743-A5C4-B606-980CCB0D1AD0}"/>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3082695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Symbol zastępczy daty 1">
            <a:extLst>
              <a:ext uri="{FF2B5EF4-FFF2-40B4-BE49-F238E27FC236}">
                <a16:creationId xmlns:a16="http://schemas.microsoft.com/office/drawing/2014/main" id="{8D144496-4E95-91AE-7BD1-A3A6E8199C9E}"/>
              </a:ext>
            </a:extLst>
          </p:cNvPr>
          <p:cNvSpPr>
            <a:spLocks noGrp="1"/>
          </p:cNvSpPr>
          <p:nvPr>
            <p:ph type="dt" sz="half" idx="10"/>
          </p:nvPr>
        </p:nvSpPr>
        <p:spPr/>
        <p:txBody>
          <a:bodyPr/>
          <a:lstStyle/>
          <a:p>
            <a:fld id="{63DC5DFF-1007-4786-B663-0AE33988524E}" type="datetimeFigureOut">
              <a:rPr lang="pl-PL" smtClean="0"/>
              <a:t>19.04.2024</a:t>
            </a:fld>
            <a:endParaRPr lang="pl-PL"/>
          </a:p>
        </p:txBody>
      </p:sp>
      <p:sp>
        <p:nvSpPr>
          <p:cNvPr id="3" name="Symbol zastępczy stopki 2">
            <a:extLst>
              <a:ext uri="{FF2B5EF4-FFF2-40B4-BE49-F238E27FC236}">
                <a16:creationId xmlns:a16="http://schemas.microsoft.com/office/drawing/2014/main" id="{EF0E234D-475D-5C7A-3DEE-AC836D6125D5}"/>
              </a:ext>
            </a:extLst>
          </p:cNvPr>
          <p:cNvSpPr>
            <a:spLocks noGrp="1"/>
          </p:cNvSpPr>
          <p:nvPr>
            <p:ph type="ftr" sz="quarter" idx="11"/>
          </p:nvPr>
        </p:nvSpPr>
        <p:spPr/>
        <p:txBody>
          <a:bodyPr/>
          <a:lstStyle/>
          <a:p>
            <a:endParaRPr lang="pl-PL"/>
          </a:p>
        </p:txBody>
      </p:sp>
      <p:sp>
        <p:nvSpPr>
          <p:cNvPr id="4" name="Symbol zastępczy numeru slajdu 3">
            <a:extLst>
              <a:ext uri="{FF2B5EF4-FFF2-40B4-BE49-F238E27FC236}">
                <a16:creationId xmlns:a16="http://schemas.microsoft.com/office/drawing/2014/main" id="{D00E9F4D-3D73-3A07-1196-7233A1160093}"/>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1691149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F9326C1F-F5D8-2E48-DAD6-F401B4005FD2}"/>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zawartości 2">
            <a:extLst>
              <a:ext uri="{FF2B5EF4-FFF2-40B4-BE49-F238E27FC236}">
                <a16:creationId xmlns:a16="http://schemas.microsoft.com/office/drawing/2014/main" id="{C1A30775-4E7B-0370-336F-34D2ADC1EA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a:extLst>
              <a:ext uri="{FF2B5EF4-FFF2-40B4-BE49-F238E27FC236}">
                <a16:creationId xmlns:a16="http://schemas.microsoft.com/office/drawing/2014/main" id="{BF3D3C00-C055-1023-33ED-C5CF3ADDE6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5" name="Symbol zastępczy daty 4">
            <a:extLst>
              <a:ext uri="{FF2B5EF4-FFF2-40B4-BE49-F238E27FC236}">
                <a16:creationId xmlns:a16="http://schemas.microsoft.com/office/drawing/2014/main" id="{C9CF3222-7A25-9568-333D-2C25D33ECBE7}"/>
              </a:ext>
            </a:extLst>
          </p:cNvPr>
          <p:cNvSpPr>
            <a:spLocks noGrp="1"/>
          </p:cNvSpPr>
          <p:nvPr>
            <p:ph type="dt" sz="half" idx="10"/>
          </p:nvPr>
        </p:nvSpPr>
        <p:spPr/>
        <p:txBody>
          <a:bodyPr/>
          <a:lstStyle/>
          <a:p>
            <a:fld id="{63DC5DFF-1007-4786-B663-0AE33988524E}" type="datetimeFigureOut">
              <a:rPr lang="pl-PL" smtClean="0"/>
              <a:t>19.04.2024</a:t>
            </a:fld>
            <a:endParaRPr lang="pl-PL"/>
          </a:p>
        </p:txBody>
      </p:sp>
      <p:sp>
        <p:nvSpPr>
          <p:cNvPr id="6" name="Symbol zastępczy stopki 5">
            <a:extLst>
              <a:ext uri="{FF2B5EF4-FFF2-40B4-BE49-F238E27FC236}">
                <a16:creationId xmlns:a16="http://schemas.microsoft.com/office/drawing/2014/main" id="{F00D5ADC-A398-4B70-DECB-5B3A8C61EE19}"/>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91709D4B-DBD9-0673-F024-F8951982F1BA}"/>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3126857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E2560CC-E5D7-375E-7B4D-E54A4D0BD6A8}"/>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obrazu 2">
            <a:extLst>
              <a:ext uri="{FF2B5EF4-FFF2-40B4-BE49-F238E27FC236}">
                <a16:creationId xmlns:a16="http://schemas.microsoft.com/office/drawing/2014/main" id="{1278CBFB-1847-6345-5840-BE37DDD16F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Symbol zastępczy tekstu 3">
            <a:extLst>
              <a:ext uri="{FF2B5EF4-FFF2-40B4-BE49-F238E27FC236}">
                <a16:creationId xmlns:a16="http://schemas.microsoft.com/office/drawing/2014/main" id="{2F28A144-62BF-79CE-57E3-76DCE40A12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5" name="Symbol zastępczy daty 4">
            <a:extLst>
              <a:ext uri="{FF2B5EF4-FFF2-40B4-BE49-F238E27FC236}">
                <a16:creationId xmlns:a16="http://schemas.microsoft.com/office/drawing/2014/main" id="{A84CD4E6-BAC0-026A-DD6C-4342DAD3D51B}"/>
              </a:ext>
            </a:extLst>
          </p:cNvPr>
          <p:cNvSpPr>
            <a:spLocks noGrp="1"/>
          </p:cNvSpPr>
          <p:nvPr>
            <p:ph type="dt" sz="half" idx="10"/>
          </p:nvPr>
        </p:nvSpPr>
        <p:spPr/>
        <p:txBody>
          <a:bodyPr/>
          <a:lstStyle/>
          <a:p>
            <a:fld id="{63DC5DFF-1007-4786-B663-0AE33988524E}" type="datetimeFigureOut">
              <a:rPr lang="pl-PL" smtClean="0"/>
              <a:t>19.04.2024</a:t>
            </a:fld>
            <a:endParaRPr lang="pl-PL"/>
          </a:p>
        </p:txBody>
      </p:sp>
      <p:sp>
        <p:nvSpPr>
          <p:cNvPr id="6" name="Symbol zastępczy stopki 5">
            <a:extLst>
              <a:ext uri="{FF2B5EF4-FFF2-40B4-BE49-F238E27FC236}">
                <a16:creationId xmlns:a16="http://schemas.microsoft.com/office/drawing/2014/main" id="{4F93E670-D085-447D-9434-0C4D4078D776}"/>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E913B958-B245-4719-DAA7-31227502E5C3}"/>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25223259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tytułu 1">
            <a:extLst>
              <a:ext uri="{FF2B5EF4-FFF2-40B4-BE49-F238E27FC236}">
                <a16:creationId xmlns:a16="http://schemas.microsoft.com/office/drawing/2014/main" id="{F82C8674-AA39-0362-12BE-0AA71D82F5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l-PL"/>
              <a:t>Kliknij, aby edytować styl</a:t>
            </a:r>
          </a:p>
        </p:txBody>
      </p:sp>
      <p:sp>
        <p:nvSpPr>
          <p:cNvPr id="3" name="Symbol zastępczy tekstu 2">
            <a:extLst>
              <a:ext uri="{FF2B5EF4-FFF2-40B4-BE49-F238E27FC236}">
                <a16:creationId xmlns:a16="http://schemas.microsoft.com/office/drawing/2014/main" id="{5A4AF91B-50E5-3EB2-8559-F0172829E3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1EF2BED2-17E1-5B15-7273-BD6DDF89D5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DC5DFF-1007-4786-B663-0AE33988524E}" type="datetimeFigureOut">
              <a:rPr lang="pl-PL" smtClean="0"/>
              <a:t>19.04.2024</a:t>
            </a:fld>
            <a:endParaRPr lang="pl-PL"/>
          </a:p>
        </p:txBody>
      </p:sp>
      <p:sp>
        <p:nvSpPr>
          <p:cNvPr id="5" name="Symbol zastępczy stopki 4">
            <a:extLst>
              <a:ext uri="{FF2B5EF4-FFF2-40B4-BE49-F238E27FC236}">
                <a16:creationId xmlns:a16="http://schemas.microsoft.com/office/drawing/2014/main" id="{9E3A855D-F8A7-98F9-0D7C-11220DC501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ymbol zastępczy numeru slajdu 5">
            <a:extLst>
              <a:ext uri="{FF2B5EF4-FFF2-40B4-BE49-F238E27FC236}">
                <a16:creationId xmlns:a16="http://schemas.microsoft.com/office/drawing/2014/main" id="{3D0450DB-976F-3964-8DB5-1CF36F81F7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A40AF9-2A1E-4B22-B25F-6728383F6381}" type="slidenum">
              <a:rPr lang="pl-PL" smtClean="0"/>
              <a:t>‹#›</a:t>
            </a:fld>
            <a:endParaRPr lang="pl-PL"/>
          </a:p>
        </p:txBody>
      </p:sp>
    </p:spTree>
    <p:extLst>
      <p:ext uri="{BB962C8B-B14F-4D97-AF65-F5344CB8AC3E}">
        <p14:creationId xmlns:p14="http://schemas.microsoft.com/office/powerpoint/2010/main" val="3777846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2441359"/>
            <a:ext cx="9144000" cy="1068604"/>
          </a:xfrm>
        </p:spPr>
        <p:txBody>
          <a:bodyPr anchor="ctr">
            <a:normAutofit fontScale="90000"/>
          </a:bodyPr>
          <a:lstStyle/>
          <a:p>
            <a:r>
              <a:rPr lang="en-US"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ole tekstowe 3">
            <a:extLst>
              <a:ext uri="{FF2B5EF4-FFF2-40B4-BE49-F238E27FC236}">
                <a16:creationId xmlns:a16="http://schemas.microsoft.com/office/drawing/2014/main" id="{619BF384-324D-9FDA-58F4-CD2CC96E8F1E}"/>
              </a:ext>
            </a:extLst>
          </p:cNvPr>
          <p:cNvSpPr txBox="1"/>
          <p:nvPr/>
        </p:nvSpPr>
        <p:spPr>
          <a:xfrm>
            <a:off x="4957707" y="3325297"/>
            <a:ext cx="2276585" cy="369332"/>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a wild geek’s saying</a:t>
            </a:r>
          </a:p>
        </p:txBody>
      </p:sp>
      <p:sp>
        <p:nvSpPr>
          <p:cNvPr id="6" name="Prostokąt: zaokrąglone rogi 5">
            <a:extLst>
              <a:ext uri="{FF2B5EF4-FFF2-40B4-BE49-F238E27FC236}">
                <a16:creationId xmlns:a16="http://schemas.microsoft.com/office/drawing/2014/main" id="{DCE3CF14-3D12-C469-EDC9-4564C93704CC}"/>
              </a:ext>
            </a:extLst>
          </p:cNvPr>
          <p:cNvSpPr/>
          <p:nvPr/>
        </p:nvSpPr>
        <p:spPr>
          <a:xfrm>
            <a:off x="3477086"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7" name="Prostokąt: zaokrąglone rogi 6">
            <a:extLst>
              <a:ext uri="{FF2B5EF4-FFF2-40B4-BE49-F238E27FC236}">
                <a16:creationId xmlns:a16="http://schemas.microsoft.com/office/drawing/2014/main" id="{A9194406-EB28-362B-BDDF-2F535D360DEB}"/>
              </a:ext>
            </a:extLst>
          </p:cNvPr>
          <p:cNvSpPr/>
          <p:nvPr/>
        </p:nvSpPr>
        <p:spPr>
          <a:xfrm>
            <a:off x="-5237825"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3899102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307365"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712708"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699477" y="4024182"/>
            <a:ext cx="2364523"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GUI stands for:</a:t>
            </a:r>
            <a:br>
              <a:rPr lang="pl-PL" sz="1400" b="1" dirty="0">
                <a:solidFill>
                  <a:schemeClr val="bg1">
                    <a:lumMod val="75000"/>
                  </a:schemeClr>
                </a:solidFill>
                <a:latin typeface="SF Pro Display" panose="00000500000000000000" pitchFamily="50" charset="0"/>
                <a:ea typeface="SF Pro Display" panose="00000500000000000000" pitchFamily="50" charset="0"/>
              </a:rPr>
            </a:br>
            <a:r>
              <a:rPr lang="pl-PL" sz="1400" b="1" dirty="0">
                <a:solidFill>
                  <a:schemeClr val="bg1">
                    <a:lumMod val="75000"/>
                  </a:schemeClr>
                </a:solidFill>
                <a:latin typeface="SF Pro Display" panose="00000500000000000000" pitchFamily="50" charset="0"/>
                <a:ea typeface="SF Pro Display" panose="00000500000000000000" pitchFamily="50" charset="0"/>
              </a:rPr>
              <a:t>General User Information</a:t>
            </a: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4677371"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5082714"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5069483" y="3930538"/>
            <a:ext cx="2360017"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GUI stands for:</a:t>
            </a:r>
          </a:p>
          <a:p>
            <a:r>
              <a:rPr lang="pl-PL" sz="1400" b="1" dirty="0">
                <a:solidFill>
                  <a:schemeClr val="bg1">
                    <a:lumMod val="75000"/>
                  </a:schemeClr>
                </a:solidFill>
                <a:latin typeface="SF Pro Display" panose="00000500000000000000" pitchFamily="50" charset="0"/>
                <a:ea typeface="SF Pro Display" panose="00000500000000000000" pitchFamily="50" charset="0"/>
              </a:rPr>
              <a:t>Graphical User Interface</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8034146"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8439489" y="3445796"/>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8407746" y="3922395"/>
            <a:ext cx="2458377"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GUI stands for:</a:t>
            </a:r>
          </a:p>
          <a:p>
            <a:r>
              <a:rPr lang="pl-PL" sz="1600" b="1" dirty="0">
                <a:solidFill>
                  <a:schemeClr val="bg1">
                    <a:lumMod val="75000"/>
                  </a:schemeClr>
                </a:solidFill>
                <a:latin typeface="SF Pro Display" panose="00000500000000000000" pitchFamily="50" charset="0"/>
                <a:ea typeface="SF Pro Display" panose="00000500000000000000" pitchFamily="50" charset="0"/>
              </a:rPr>
              <a:t>Global User Index</a:t>
            </a: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324128"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2</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2238506"/>
            <a:ext cx="577402"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GUI</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6961287"/>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518242" y="7317094"/>
            <a:ext cx="3227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Second answear was correct!</a:t>
            </a:r>
          </a:p>
        </p:txBody>
      </p:sp>
    </p:spTree>
    <p:extLst>
      <p:ext uri="{BB962C8B-B14F-4D97-AF65-F5344CB8AC3E}">
        <p14:creationId xmlns:p14="http://schemas.microsoft.com/office/powerpoint/2010/main" val="21818243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337786"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743129"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729899" y="4024182"/>
            <a:ext cx="2101206" cy="523220"/>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PHP is a protocol used in computer networks.</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707792"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113135"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099904" y="3930538"/>
            <a:ext cx="2111745" cy="584775"/>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the name of a computer virus</a:t>
            </a:r>
            <a:r>
              <a:rPr lang="pl-PL" sz="1600" b="1" dirty="0">
                <a:solidFill>
                  <a:schemeClr val="bg1">
                    <a:lumMod val="75000"/>
                  </a:schemeClr>
                </a:solidFill>
                <a:latin typeface="SF Pro Display" panose="00000500000000000000" pitchFamily="50" charset="0"/>
                <a:ea typeface="SF Pro Display" panose="00000500000000000000" pitchFamily="50" charset="0"/>
              </a:rPr>
              <a: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4781037"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5186380" y="3445796"/>
            <a:ext cx="2123567" cy="523220"/>
          </a:xfrm>
          <a:prstGeom prst="rect">
            <a:avLst/>
          </a:prstGeom>
          <a:noFill/>
        </p:spPr>
        <p:txBody>
          <a:bodyPr wrap="square" rtlCol="0">
            <a:spAutoFit/>
          </a:bodyPr>
          <a:lstStyle/>
          <a:p>
            <a:r>
              <a:rPr lang="pl-PL" sz="2800" b="1" dirty="0">
                <a:solidFill>
                  <a:schemeClr val="accent6">
                    <a:lumMod val="60000"/>
                    <a:lumOff val="40000"/>
                  </a:schemeClr>
                </a:solidFill>
                <a:latin typeface="SF Pro Display" panose="00000500000000000000" pitchFamily="50" charset="0"/>
                <a:ea typeface="SF Pro Display" panose="00000500000000000000" pitchFamily="50" charset="0"/>
              </a:rPr>
              <a:t>2.</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5154637" y="3922395"/>
            <a:ext cx="2458377"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GUI stands for:</a:t>
            </a:r>
          </a:p>
          <a:p>
            <a:r>
              <a:rPr lang="pl-PL" sz="1600" b="1" dirty="0">
                <a:solidFill>
                  <a:schemeClr val="bg1">
                    <a:lumMod val="75000"/>
                  </a:schemeClr>
                </a:solidFill>
                <a:latin typeface="SF Pro Display" panose="00000500000000000000" pitchFamily="50" charset="0"/>
                <a:ea typeface="SF Pro Display" panose="00000500000000000000" pitchFamily="50" charset="0"/>
              </a:rPr>
              <a:t>Graphical User Interface</a:t>
            </a: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324128"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2</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2238506"/>
            <a:ext cx="577402"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GUI</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5406171"/>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313742" y="5761978"/>
            <a:ext cx="3636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Second answear was correct!</a:t>
            </a:r>
          </a:p>
        </p:txBody>
      </p:sp>
    </p:spTree>
    <p:extLst>
      <p:ext uri="{BB962C8B-B14F-4D97-AF65-F5344CB8AC3E}">
        <p14:creationId xmlns:p14="http://schemas.microsoft.com/office/powerpoint/2010/main" val="31788300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307365"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712708"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699477" y="4024182"/>
            <a:ext cx="2364523" cy="307777"/>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GUI depends on it</a:t>
            </a: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4677371"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5082714"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5069483" y="3930538"/>
            <a:ext cx="2360017"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Web app design depends on it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8034146"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8439489" y="3445796"/>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8407746" y="3922395"/>
            <a:ext cx="2458377"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Server-side of web app depends on it</a:t>
            </a: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330540"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3</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468167" y="2216134"/>
            <a:ext cx="1213794" cy="369332"/>
          </a:xfrm>
          <a:prstGeom prst="rect">
            <a:avLst/>
          </a:prstGeom>
          <a:noFill/>
        </p:spPr>
        <p:txBody>
          <a:bodyPr wrap="none" rtlCol="0">
            <a:spAutoFit/>
          </a:bodyPr>
          <a:lstStyle/>
          <a:p>
            <a:pPr algn="ctr"/>
            <a:r>
              <a:rPr lang="pl-PL" b="1" dirty="0">
                <a:solidFill>
                  <a:schemeClr val="bg1">
                    <a:lumMod val="95000"/>
                  </a:schemeClr>
                </a:solidFill>
                <a:latin typeface="SF Pro Display" panose="00000500000000000000" pitchFamily="50" charset="0"/>
                <a:ea typeface="SF Pro Display" panose="00000500000000000000" pitchFamily="50" charset="0"/>
              </a:rPr>
              <a:t>Back-End</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6961287"/>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518242" y="7317094"/>
            <a:ext cx="3227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Second answear was correct!</a:t>
            </a:r>
          </a:p>
        </p:txBody>
      </p:sp>
    </p:spTree>
    <p:extLst>
      <p:ext uri="{BB962C8B-B14F-4D97-AF65-F5344CB8AC3E}">
        <p14:creationId xmlns:p14="http://schemas.microsoft.com/office/powerpoint/2010/main" val="25112243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337786"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743129"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729899" y="4024182"/>
            <a:ext cx="2101206" cy="523220"/>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PHP is a protocol used in computer networks.</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707792"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113135"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099904" y="3930538"/>
            <a:ext cx="2111745" cy="584775"/>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the name of a computer virus</a:t>
            </a:r>
            <a:r>
              <a:rPr lang="pl-PL" sz="1600" b="1" dirty="0">
                <a:solidFill>
                  <a:schemeClr val="bg1">
                    <a:lumMod val="75000"/>
                  </a:schemeClr>
                </a:solidFill>
                <a:latin typeface="SF Pro Display" panose="00000500000000000000" pitchFamily="50" charset="0"/>
                <a:ea typeface="SF Pro Display" panose="00000500000000000000" pitchFamily="50" charset="0"/>
              </a:rPr>
              <a: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4781037"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5186380" y="3445796"/>
            <a:ext cx="2123567" cy="523220"/>
          </a:xfrm>
          <a:prstGeom prst="rect">
            <a:avLst/>
          </a:prstGeom>
          <a:noFill/>
        </p:spPr>
        <p:txBody>
          <a:bodyPr wrap="square" rtlCol="0">
            <a:spAutoFit/>
          </a:bodyPr>
          <a:lstStyle/>
          <a:p>
            <a:r>
              <a:rPr lang="pl-PL" sz="2800" b="1" dirty="0">
                <a:solidFill>
                  <a:schemeClr val="accent6">
                    <a:lumMod val="60000"/>
                    <a:lumOff val="40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5154637" y="3922395"/>
            <a:ext cx="2458377"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Server-side of web app depends on it</a:t>
            </a: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330540"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3</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2238506"/>
            <a:ext cx="577402"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GUI</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5406171"/>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313742" y="5761978"/>
            <a:ext cx="3636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Third answear was correct!</a:t>
            </a:r>
          </a:p>
        </p:txBody>
      </p:sp>
    </p:spTree>
    <p:extLst>
      <p:ext uri="{BB962C8B-B14F-4D97-AF65-F5344CB8AC3E}">
        <p14:creationId xmlns:p14="http://schemas.microsoft.com/office/powerpoint/2010/main" val="17777220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491195"/>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245651"/>
            <a:ext cx="9144000" cy="1068604"/>
          </a:xfrm>
        </p:spPr>
        <p:txBody>
          <a:bodyPr anchor="ctr">
            <a:norm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Appreciate your attention</a:t>
            </a:r>
            <a:endParaRPr lang="en-US" sz="28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4314209"/>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4670016"/>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Made by</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4192807" y="5193236"/>
            <a:ext cx="3672588" cy="523220"/>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Kacper Księżopolski, Krystian Kurkus, Marcel Maciak, Kamil Borkowski</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337786"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743129"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729899" y="4024182"/>
            <a:ext cx="2101206" cy="523220"/>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PHP is a protocol used in computer networks.</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707792"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113135"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099904" y="3930538"/>
            <a:ext cx="2111745" cy="584775"/>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the name of a computer virus</a:t>
            </a:r>
            <a:r>
              <a:rPr lang="pl-PL" sz="1600" b="1" dirty="0">
                <a:solidFill>
                  <a:schemeClr val="bg1">
                    <a:lumMod val="75000"/>
                  </a:schemeClr>
                </a:solidFill>
                <a:latin typeface="SF Pro Display" panose="00000500000000000000" pitchFamily="50" charset="0"/>
                <a:ea typeface="SF Pro Display" panose="00000500000000000000" pitchFamily="50" charset="0"/>
              </a:rPr>
              <a: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4781037" y="8104441"/>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5186380" y="8460248"/>
            <a:ext cx="2123567" cy="523220"/>
          </a:xfrm>
          <a:prstGeom prst="rect">
            <a:avLst/>
          </a:prstGeom>
          <a:noFill/>
        </p:spPr>
        <p:txBody>
          <a:bodyPr wrap="square" rtlCol="0">
            <a:spAutoFit/>
          </a:bodyPr>
          <a:lstStyle/>
          <a:p>
            <a:r>
              <a:rPr lang="pl-PL" sz="2800" b="1" dirty="0">
                <a:solidFill>
                  <a:schemeClr val="accent6">
                    <a:lumMod val="60000"/>
                    <a:lumOff val="40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5154637" y="8936847"/>
            <a:ext cx="2458377"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Server-side of web app depends on it</a:t>
            </a:r>
          </a:p>
        </p:txBody>
      </p:sp>
      <p:sp>
        <p:nvSpPr>
          <p:cNvPr id="21" name="Owal 20">
            <a:extLst>
              <a:ext uri="{FF2B5EF4-FFF2-40B4-BE49-F238E27FC236}">
                <a16:creationId xmlns:a16="http://schemas.microsoft.com/office/drawing/2014/main" id="{80D88E38-B088-1E12-ED2C-127F721626C3}"/>
              </a:ext>
            </a:extLst>
          </p:cNvPr>
          <p:cNvSpPr/>
          <p:nvPr/>
        </p:nvSpPr>
        <p:spPr>
          <a:xfrm>
            <a:off x="-2176005" y="-2176005"/>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1088003" y="-987411"/>
            <a:ext cx="330540"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3</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7252958"/>
            <a:ext cx="577402"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GUI</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10420623"/>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313742" y="10776430"/>
            <a:ext cx="3636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Third answear was correct!</a:t>
            </a:r>
          </a:p>
        </p:txBody>
      </p:sp>
    </p:spTree>
    <p:extLst>
      <p:ext uri="{BB962C8B-B14F-4D97-AF65-F5344CB8AC3E}">
        <p14:creationId xmlns:p14="http://schemas.microsoft.com/office/powerpoint/2010/main" val="27756752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568170"/>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68676"/>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3626739"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86729" y="3244333"/>
            <a:ext cx="1276311" cy="369332"/>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What is it?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477086" y="7219226"/>
            <a:ext cx="5237825" cy="3537674"/>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7575033"/>
            <a:ext cx="2425664" cy="523220"/>
          </a:xfrm>
          <a:prstGeom prst="rect">
            <a:avLst/>
          </a:prstGeom>
          <a:noFill/>
        </p:spPr>
        <p:txBody>
          <a:bodyPr wrap="non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Let’s find out!</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3869198" y="8150878"/>
            <a:ext cx="4462001" cy="2246769"/>
          </a:xfrm>
          <a:prstGeom prst="rect">
            <a:avLst/>
          </a:prstGeom>
          <a:noFill/>
        </p:spPr>
        <p:txBody>
          <a:bodyPr wrap="square" rtlCol="0">
            <a:spAutoFit/>
          </a:bodyPr>
          <a:lstStyle/>
          <a:p>
            <a:r>
              <a:rPr lang="en-US" sz="2000" b="1" dirty="0">
                <a:solidFill>
                  <a:schemeClr val="bg1">
                    <a:lumMod val="75000"/>
                  </a:schemeClr>
                </a:solidFill>
                <a:latin typeface="SF Pro Display" panose="00000500000000000000" pitchFamily="50" charset="0"/>
                <a:ea typeface="SF Pro Display" panose="00000500000000000000" pitchFamily="50" charset="0"/>
              </a:rPr>
              <a:t>Programming is the process of creating a set of instructions that a computer can understand and execute to achieve a specific goal. In other words, it is writing code that tells the computer what to do in a way that it can comprehend.</a:t>
            </a:r>
            <a:endParaRPr lang="pl-PL" sz="2000" b="1" dirty="0">
              <a:solidFill>
                <a:schemeClr val="bg1">
                  <a:lumMod val="75000"/>
                </a:schemeClr>
              </a:solidFill>
              <a:latin typeface="SF Pro Display" panose="00000500000000000000" pitchFamily="50" charset="0"/>
              <a:ea typeface="SF Pro Display" panose="00000500000000000000" pitchFamily="50" charset="0"/>
            </a:endParaRPr>
          </a:p>
        </p:txBody>
      </p:sp>
    </p:spTree>
    <p:extLst>
      <p:ext uri="{BB962C8B-B14F-4D97-AF65-F5344CB8AC3E}">
        <p14:creationId xmlns:p14="http://schemas.microsoft.com/office/powerpoint/2010/main" val="3388849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568170"/>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68676"/>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3626739"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86729" y="3244333"/>
            <a:ext cx="1276311" cy="369332"/>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What is it?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477086" y="1974126"/>
            <a:ext cx="5237825" cy="3537674"/>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2329933"/>
            <a:ext cx="2425664" cy="523220"/>
          </a:xfrm>
          <a:prstGeom prst="rect">
            <a:avLst/>
          </a:prstGeom>
          <a:noFill/>
        </p:spPr>
        <p:txBody>
          <a:bodyPr wrap="non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Let’s find out!</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3869198" y="2905778"/>
            <a:ext cx="4462001" cy="2246769"/>
          </a:xfrm>
          <a:prstGeom prst="rect">
            <a:avLst/>
          </a:prstGeom>
          <a:noFill/>
        </p:spPr>
        <p:txBody>
          <a:bodyPr wrap="square" rtlCol="0">
            <a:spAutoFit/>
          </a:bodyPr>
          <a:lstStyle/>
          <a:p>
            <a:r>
              <a:rPr lang="en-US" sz="2000" b="1" dirty="0">
                <a:solidFill>
                  <a:schemeClr val="bg1">
                    <a:lumMod val="75000"/>
                  </a:schemeClr>
                </a:solidFill>
                <a:latin typeface="SF Pro Display" panose="00000500000000000000" pitchFamily="50" charset="0"/>
                <a:ea typeface="SF Pro Display" panose="00000500000000000000" pitchFamily="50" charset="0"/>
              </a:rPr>
              <a:t>Programming is the process of creating a set of instructions that a computer can understand and execute to achieve a specific goal. In other words, it is writing code that tells the computer what to do in a way that it can comprehend.</a:t>
            </a:r>
            <a:endParaRPr lang="pl-PL" sz="20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7" name="Prostokąt: zaokrąglone rogi 6">
            <a:extLst>
              <a:ext uri="{FF2B5EF4-FFF2-40B4-BE49-F238E27FC236}">
                <a16:creationId xmlns:a16="http://schemas.microsoft.com/office/drawing/2014/main" id="{793DE317-99D6-A1FD-6533-B0DABC221F7A}"/>
              </a:ext>
            </a:extLst>
          </p:cNvPr>
          <p:cNvSpPr/>
          <p:nvPr/>
        </p:nvSpPr>
        <p:spPr>
          <a:xfrm>
            <a:off x="12192000"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1" name="pole tekstowe 10">
            <a:extLst>
              <a:ext uri="{FF2B5EF4-FFF2-40B4-BE49-F238E27FC236}">
                <a16:creationId xmlns:a16="http://schemas.microsoft.com/office/drawing/2014/main" id="{BC31DF89-6BA5-6F40-D4C8-F4DBCC0C9C4F}"/>
              </a:ext>
            </a:extLst>
          </p:cNvPr>
          <p:cNvSpPr txBox="1"/>
          <p:nvPr/>
        </p:nvSpPr>
        <p:spPr>
          <a:xfrm>
            <a:off x="124289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Tree>
    <p:extLst>
      <p:ext uri="{BB962C8B-B14F-4D97-AF65-F5344CB8AC3E}">
        <p14:creationId xmlns:p14="http://schemas.microsoft.com/office/powerpoint/2010/main" val="35102259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37825"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24357" y="3244333"/>
            <a:ext cx="1276311" cy="369332"/>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What is it?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477086" y="527065"/>
            <a:ext cx="5237825" cy="1663685"/>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882872"/>
            <a:ext cx="1867819" cy="523220"/>
          </a:xfrm>
          <a:prstGeom prst="rect">
            <a:avLst/>
          </a:prstGeom>
          <a:noFill/>
        </p:spPr>
        <p:txBody>
          <a:bodyPr wrap="non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Dictionary</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3869198" y="1458717"/>
            <a:ext cx="4462001" cy="400110"/>
          </a:xfrm>
          <a:prstGeom prst="rect">
            <a:avLst/>
          </a:prstGeom>
          <a:noFill/>
        </p:spPr>
        <p:txBody>
          <a:bodyPr wrap="square" rtlCol="0">
            <a:spAutoFit/>
          </a:bodyPr>
          <a:lstStyle/>
          <a:p>
            <a:r>
              <a:rPr lang="pl-PL" sz="2000" b="1" dirty="0">
                <a:solidFill>
                  <a:schemeClr val="bg1">
                    <a:lumMod val="75000"/>
                  </a:schemeClr>
                </a:solidFill>
                <a:latin typeface="SF Pro Display" panose="00000500000000000000" pitchFamily="50" charset="0"/>
                <a:ea typeface="SF Pro Display" panose="00000500000000000000" pitchFamily="50" charset="0"/>
              </a:rPr>
              <a:t>A words you might need!</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105809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107906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Tree>
    <p:extLst>
      <p:ext uri="{BB962C8B-B14F-4D97-AF65-F5344CB8AC3E}">
        <p14:creationId xmlns:p14="http://schemas.microsoft.com/office/powerpoint/2010/main" val="17243042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37825"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24357" y="3244333"/>
            <a:ext cx="1276311" cy="369332"/>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What is it?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477086" y="527065"/>
            <a:ext cx="5237825" cy="1663685"/>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882872"/>
            <a:ext cx="1867819" cy="523220"/>
          </a:xfrm>
          <a:prstGeom prst="rect">
            <a:avLst/>
          </a:prstGeom>
          <a:noFill/>
        </p:spPr>
        <p:txBody>
          <a:bodyPr wrap="non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Dictionary</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3869198" y="1458717"/>
            <a:ext cx="4462001" cy="400110"/>
          </a:xfrm>
          <a:prstGeom prst="rect">
            <a:avLst/>
          </a:prstGeom>
          <a:noFill/>
        </p:spPr>
        <p:txBody>
          <a:bodyPr wrap="square" rtlCol="0">
            <a:spAutoFit/>
          </a:bodyPr>
          <a:lstStyle/>
          <a:p>
            <a:r>
              <a:rPr lang="pl-PL" sz="2000" b="1" dirty="0">
                <a:solidFill>
                  <a:schemeClr val="bg1">
                    <a:lumMod val="75000"/>
                  </a:schemeClr>
                </a:solidFill>
                <a:latin typeface="SF Pro Display" panose="00000500000000000000" pitchFamily="50" charset="0"/>
                <a:ea typeface="SF Pro Display" panose="00000500000000000000" pitchFamily="50" charset="0"/>
              </a:rPr>
              <a:t>A words you might need!</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105809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107906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347323" y="2610380"/>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752666" y="2966186"/>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PHP</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739436" y="3542031"/>
            <a:ext cx="2101206"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A programming language</a:t>
            </a: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3717329" y="2516736"/>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4122672" y="2872543"/>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GUI</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4109441" y="3448387"/>
            <a:ext cx="2111745"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Graphical User Interface</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7074104" y="2607838"/>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7479447" y="2963645"/>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Back End</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7466216" y="3539490"/>
            <a:ext cx="2525539"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A server-side type of programming</a:t>
            </a:r>
          </a:p>
        </p:txBody>
      </p:sp>
    </p:spTree>
    <p:extLst>
      <p:ext uri="{BB962C8B-B14F-4D97-AF65-F5344CB8AC3E}">
        <p14:creationId xmlns:p14="http://schemas.microsoft.com/office/powerpoint/2010/main" val="2437155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3713825"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99643"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2387597" y="282919"/>
            <a:ext cx="7416804" cy="6330935"/>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638726"/>
            <a:ext cx="4038285" cy="523220"/>
          </a:xfrm>
          <a:prstGeom prst="rect">
            <a:avLst/>
          </a:prstGeom>
          <a:noFill/>
        </p:spPr>
        <p:txBody>
          <a:bodyPr wrap="non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What programmers do?</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214571"/>
            <a:ext cx="6621004" cy="5047536"/>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Programmers are specialists in software development who deal with various tasks related to computer programming. In their work, programmers use different programming languages such as </a:t>
            </a:r>
            <a:r>
              <a:rPr lang="en-US" sz="1400" b="1" dirty="0">
                <a:solidFill>
                  <a:srgbClr val="FF0000"/>
                </a:solidFill>
                <a:latin typeface="SF Pro Display" panose="00000500000000000000" pitchFamily="50" charset="0"/>
                <a:ea typeface="SF Pro Display" panose="00000500000000000000" pitchFamily="50" charset="0"/>
              </a:rPr>
              <a:t>PHP</a:t>
            </a:r>
            <a:r>
              <a:rPr lang="en-US" sz="1400" b="1" dirty="0">
                <a:solidFill>
                  <a:schemeClr val="bg1">
                    <a:lumMod val="75000"/>
                  </a:schemeClr>
                </a:solidFill>
                <a:latin typeface="SF Pro Display" panose="00000500000000000000" pitchFamily="50" charset="0"/>
                <a:ea typeface="SF Pro Display" panose="00000500000000000000" pitchFamily="50" charset="0"/>
              </a:rPr>
              <a:t> to create web applications and IT solutions.</a:t>
            </a:r>
          </a:p>
          <a:p>
            <a:endParaRPr lang="en-US" sz="1400" b="1" dirty="0">
              <a:solidFill>
                <a:schemeClr val="bg1">
                  <a:lumMod val="75000"/>
                </a:schemeClr>
              </a:solidFill>
              <a:latin typeface="SF Pro Display" panose="00000500000000000000" pitchFamily="50" charset="0"/>
              <a:ea typeface="SF Pro Display" panose="00000500000000000000" pitchFamily="50" charset="0"/>
            </a:endParaRPr>
          </a:p>
          <a:p>
            <a:r>
              <a:rPr lang="en-US" sz="1400" b="1" dirty="0">
                <a:solidFill>
                  <a:schemeClr val="bg1">
                    <a:lumMod val="75000"/>
                  </a:schemeClr>
                </a:solidFill>
                <a:latin typeface="SF Pro Display" panose="00000500000000000000" pitchFamily="50" charset="0"/>
                <a:ea typeface="SF Pro Display" panose="00000500000000000000" pitchFamily="50" charset="0"/>
              </a:rPr>
              <a:t>Front-end developers are responsible for creating Graphical User Interfaces (</a:t>
            </a:r>
            <a:r>
              <a:rPr lang="en-US" sz="1400" b="1" dirty="0">
                <a:solidFill>
                  <a:srgbClr val="FF0000"/>
                </a:solidFill>
                <a:latin typeface="SF Pro Display" panose="00000500000000000000" pitchFamily="50" charset="0"/>
                <a:ea typeface="SF Pro Display" panose="00000500000000000000" pitchFamily="50" charset="0"/>
              </a:rPr>
              <a:t>GUIs</a:t>
            </a:r>
            <a:r>
              <a:rPr lang="en-US" sz="1400" b="1" dirty="0">
                <a:solidFill>
                  <a:schemeClr val="bg1">
                    <a:lumMod val="75000"/>
                  </a:schemeClr>
                </a:solidFill>
                <a:latin typeface="SF Pro Display" panose="00000500000000000000" pitchFamily="50" charset="0"/>
                <a:ea typeface="SF Pro Display" panose="00000500000000000000" pitchFamily="50" charset="0"/>
              </a:rPr>
              <a:t>), which are the parts of applications that users see and interact with. Using HTML, CSS, and JavaScript, front-end developers design and implement user interface elements such as buttons, text fields, or navigation menus. Their goal is to ensure a user-friendly and aesthetically pleasing appearance of the application, as well as smooth and intuitive interaction with it.</a:t>
            </a:r>
          </a:p>
          <a:p>
            <a:endParaRPr lang="en-US" sz="1400" b="1" dirty="0">
              <a:solidFill>
                <a:schemeClr val="bg1">
                  <a:lumMod val="75000"/>
                </a:schemeClr>
              </a:solidFill>
              <a:latin typeface="SF Pro Display" panose="00000500000000000000" pitchFamily="50" charset="0"/>
              <a:ea typeface="SF Pro Display" panose="00000500000000000000" pitchFamily="50" charset="0"/>
            </a:endParaRPr>
          </a:p>
          <a:p>
            <a:r>
              <a:rPr lang="en-US" sz="1400" b="1" dirty="0">
                <a:solidFill>
                  <a:schemeClr val="bg1">
                    <a:lumMod val="75000"/>
                  </a:schemeClr>
                </a:solidFill>
                <a:latin typeface="SF Pro Display" panose="00000500000000000000" pitchFamily="50" charset="0"/>
                <a:ea typeface="SF Pro Display" panose="00000500000000000000" pitchFamily="50" charset="0"/>
              </a:rPr>
              <a:t>On the other hand, </a:t>
            </a:r>
            <a:r>
              <a:rPr lang="en-US" sz="1400" b="1" dirty="0">
                <a:solidFill>
                  <a:srgbClr val="FF0000"/>
                </a:solidFill>
                <a:latin typeface="SF Pro Display" panose="00000500000000000000" pitchFamily="50" charset="0"/>
                <a:ea typeface="SF Pro Display" panose="00000500000000000000" pitchFamily="50" charset="0"/>
              </a:rPr>
              <a:t>back-end</a:t>
            </a:r>
            <a:r>
              <a:rPr lang="en-US" sz="1400" b="1" dirty="0">
                <a:solidFill>
                  <a:schemeClr val="bg1">
                    <a:lumMod val="75000"/>
                  </a:schemeClr>
                </a:solidFill>
                <a:latin typeface="SF Pro Display" panose="00000500000000000000" pitchFamily="50" charset="0"/>
                <a:ea typeface="SF Pro Display" panose="00000500000000000000" pitchFamily="50" charset="0"/>
              </a:rPr>
              <a:t> developers focus on working with the server and database, which handle the business logic and process data in the web application. In the PHP language, which is one of the popular back-end programming languages, developers create web services, manage user sessions, connect to databases, and process and transmit data between the client and the server.</a:t>
            </a:r>
          </a:p>
          <a:p>
            <a:endParaRPr lang="en-US" sz="1400" b="1" dirty="0">
              <a:solidFill>
                <a:schemeClr val="bg1">
                  <a:lumMod val="75000"/>
                </a:schemeClr>
              </a:solidFill>
              <a:latin typeface="SF Pro Display" panose="00000500000000000000" pitchFamily="50" charset="0"/>
              <a:ea typeface="SF Pro Display" panose="00000500000000000000" pitchFamily="50" charset="0"/>
            </a:endParaRPr>
          </a:p>
          <a:p>
            <a:r>
              <a:rPr lang="en-US" sz="1400" b="1" dirty="0">
                <a:solidFill>
                  <a:schemeClr val="bg1">
                    <a:lumMod val="75000"/>
                  </a:schemeClr>
                </a:solidFill>
                <a:latin typeface="SF Pro Display" panose="00000500000000000000" pitchFamily="50" charset="0"/>
                <a:ea typeface="SF Pro Display" panose="00000500000000000000" pitchFamily="50" charset="0"/>
              </a:rPr>
              <a:t>In summary, programmers, using various tools and technologies, create both user-visible application interfaces (front-end) and behind-the-scenes systems and services (back-end) to ensure the efficient operation and user-friendliness of the software.</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437723" y="2610380"/>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843066" y="2966186"/>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PHP</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829836" y="3542031"/>
            <a:ext cx="2101206"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A programming language</a:t>
            </a: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807729" y="2516736"/>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213072" y="2872543"/>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GUI</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199841" y="3448387"/>
            <a:ext cx="2111745"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Graphical User Interface</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19164504" y="2607838"/>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19569847" y="2963645"/>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Back End</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19556616" y="3539490"/>
            <a:ext cx="2525539"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A server-side type of programming</a:t>
            </a:r>
          </a:p>
        </p:txBody>
      </p:sp>
      <p:sp>
        <p:nvSpPr>
          <p:cNvPr id="20" name="Owal 19">
            <a:extLst>
              <a:ext uri="{FF2B5EF4-FFF2-40B4-BE49-F238E27FC236}">
                <a16:creationId xmlns:a16="http://schemas.microsoft.com/office/drawing/2014/main" id="{36D8AC9E-09CC-5736-E8CA-A3B797107C58}"/>
              </a:ext>
            </a:extLst>
          </p:cNvPr>
          <p:cNvSpPr/>
          <p:nvPr/>
        </p:nvSpPr>
        <p:spPr>
          <a:xfrm>
            <a:off x="-1852954" y="-1893086"/>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1" name="pole tekstowe 20">
            <a:extLst>
              <a:ext uri="{FF2B5EF4-FFF2-40B4-BE49-F238E27FC236}">
                <a16:creationId xmlns:a16="http://schemas.microsoft.com/office/drawing/2014/main" id="{6F322DC5-06C8-2991-2FD7-08E6230C908D}"/>
              </a:ext>
            </a:extLst>
          </p:cNvPr>
          <p:cNvSpPr txBox="1"/>
          <p:nvPr/>
        </p:nvSpPr>
        <p:spPr>
          <a:xfrm>
            <a:off x="-764952" y="-704492"/>
            <a:ext cx="295274"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1</a:t>
            </a:r>
          </a:p>
        </p:txBody>
      </p:sp>
    </p:spTree>
    <p:extLst>
      <p:ext uri="{BB962C8B-B14F-4D97-AF65-F5344CB8AC3E}">
        <p14:creationId xmlns:p14="http://schemas.microsoft.com/office/powerpoint/2010/main" val="3843282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2401448"/>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2757255"/>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3333100"/>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437723" y="2610380"/>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843066" y="2966186"/>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PHP</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829836" y="3542031"/>
            <a:ext cx="2101206"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A programming language</a:t>
            </a: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807729" y="2516736"/>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213072" y="2872543"/>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GUI</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199841" y="3448387"/>
            <a:ext cx="2111745"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Graphical User Interface</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19164504" y="2607838"/>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19569847" y="2963645"/>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Back End</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19556616" y="3539490"/>
            <a:ext cx="2525539"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A server-side type of programming</a:t>
            </a:r>
          </a:p>
        </p:txBody>
      </p:sp>
      <p:sp>
        <p:nvSpPr>
          <p:cNvPr id="23" name="Owal 22">
            <a:extLst>
              <a:ext uri="{FF2B5EF4-FFF2-40B4-BE49-F238E27FC236}">
                <a16:creationId xmlns:a16="http://schemas.microsoft.com/office/drawing/2014/main" id="{11E65245-7687-D0D5-4CE6-30F656BBD3DA}"/>
              </a:ext>
            </a:extLst>
          </p:cNvPr>
          <p:cNvSpPr/>
          <p:nvPr/>
        </p:nvSpPr>
        <p:spPr>
          <a:xfrm>
            <a:off x="-1852954" y="-1893086"/>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4" name="pole tekstowe 23">
            <a:extLst>
              <a:ext uri="{FF2B5EF4-FFF2-40B4-BE49-F238E27FC236}">
                <a16:creationId xmlns:a16="http://schemas.microsoft.com/office/drawing/2014/main" id="{3430CBF3-A19C-2C33-8CEA-536E60EEEF62}"/>
              </a:ext>
            </a:extLst>
          </p:cNvPr>
          <p:cNvSpPr txBox="1"/>
          <p:nvPr/>
        </p:nvSpPr>
        <p:spPr>
          <a:xfrm>
            <a:off x="-764952" y="-704492"/>
            <a:ext cx="295274"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1</a:t>
            </a:r>
          </a:p>
        </p:txBody>
      </p:sp>
    </p:spTree>
    <p:extLst>
      <p:ext uri="{BB962C8B-B14F-4D97-AF65-F5344CB8AC3E}">
        <p14:creationId xmlns:p14="http://schemas.microsoft.com/office/powerpoint/2010/main" val="25640798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307365"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712708"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699478" y="4024182"/>
            <a:ext cx="2101206" cy="523220"/>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PHP is a protocol used in computer networks.</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4677371"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5082714"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5069483" y="3930538"/>
            <a:ext cx="2111745" cy="584775"/>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the name of a computer virus</a:t>
            </a:r>
            <a:r>
              <a:rPr lang="pl-PL" sz="1600" b="1" dirty="0">
                <a:solidFill>
                  <a:schemeClr val="bg1">
                    <a:lumMod val="75000"/>
                  </a:schemeClr>
                </a:solidFill>
                <a:latin typeface="SF Pro Display" panose="00000500000000000000" pitchFamily="50" charset="0"/>
                <a:ea typeface="SF Pro Display" panose="00000500000000000000" pitchFamily="50" charset="0"/>
              </a:rPr>
              <a: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8034146"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8439489" y="3445796"/>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8407746" y="3922395"/>
            <a:ext cx="2458377" cy="845538"/>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a programming language for dynamic web pages.</a:t>
            </a:r>
            <a:endParaRPr lang="pl-PL" sz="16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295274"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1</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2238506"/>
            <a:ext cx="638316"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PHP</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6961287"/>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518242" y="7317094"/>
            <a:ext cx="3227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Third answear was correct!</a:t>
            </a:r>
          </a:p>
        </p:txBody>
      </p:sp>
    </p:spTree>
    <p:extLst>
      <p:ext uri="{BB962C8B-B14F-4D97-AF65-F5344CB8AC3E}">
        <p14:creationId xmlns:p14="http://schemas.microsoft.com/office/powerpoint/2010/main" val="718768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337786"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743129"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729899" y="4024182"/>
            <a:ext cx="2101206" cy="523220"/>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PHP is a protocol used in computer networks.</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707792"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113135"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099904" y="3930538"/>
            <a:ext cx="2111745" cy="584775"/>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the name of a computer virus</a:t>
            </a:r>
            <a:r>
              <a:rPr lang="pl-PL" sz="1600" b="1" dirty="0">
                <a:solidFill>
                  <a:schemeClr val="bg1">
                    <a:lumMod val="75000"/>
                  </a:schemeClr>
                </a:solidFill>
                <a:latin typeface="SF Pro Display" panose="00000500000000000000" pitchFamily="50" charset="0"/>
                <a:ea typeface="SF Pro Display" panose="00000500000000000000" pitchFamily="50" charset="0"/>
              </a:rPr>
              <a: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4781037"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5186380" y="3445796"/>
            <a:ext cx="2123567" cy="523220"/>
          </a:xfrm>
          <a:prstGeom prst="rect">
            <a:avLst/>
          </a:prstGeom>
          <a:noFill/>
        </p:spPr>
        <p:txBody>
          <a:bodyPr wrap="square" rtlCol="0">
            <a:spAutoFit/>
          </a:bodyPr>
          <a:lstStyle/>
          <a:p>
            <a:r>
              <a:rPr lang="pl-PL" sz="2800" b="1" dirty="0">
                <a:solidFill>
                  <a:schemeClr val="accent6">
                    <a:lumMod val="60000"/>
                    <a:lumOff val="40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5154637" y="3922395"/>
            <a:ext cx="2458377" cy="845538"/>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a programming language for dynamic web pages.</a:t>
            </a:r>
            <a:endParaRPr lang="pl-PL" sz="16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295274"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1</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2238506"/>
            <a:ext cx="638316"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PHP</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5406171"/>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313742" y="5761978"/>
            <a:ext cx="3636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Third answear was correct!</a:t>
            </a:r>
          </a:p>
        </p:txBody>
      </p:sp>
    </p:spTree>
    <p:extLst>
      <p:ext uri="{BB962C8B-B14F-4D97-AF65-F5344CB8AC3E}">
        <p14:creationId xmlns:p14="http://schemas.microsoft.com/office/powerpoint/2010/main" val="944465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TotalTime>
  <Words>907</Words>
  <Application>Microsoft Office PowerPoint</Application>
  <PresentationFormat>Panoramiczny</PresentationFormat>
  <Paragraphs>183</Paragraphs>
  <Slides>14</Slides>
  <Notes>13</Notes>
  <HiddenSlides>0</HiddenSlides>
  <MMClips>0</MMClips>
  <ScaleCrop>false</ScaleCrop>
  <HeadingPairs>
    <vt:vector size="6" baseType="variant">
      <vt:variant>
        <vt:lpstr>Używane czcionki</vt:lpstr>
      </vt:variant>
      <vt:variant>
        <vt:i4>4</vt:i4>
      </vt:variant>
      <vt:variant>
        <vt:lpstr>Motyw</vt:lpstr>
      </vt:variant>
      <vt:variant>
        <vt:i4>1</vt:i4>
      </vt:variant>
      <vt:variant>
        <vt:lpstr>Tytuły slajdów</vt:lpstr>
      </vt:variant>
      <vt:variant>
        <vt:i4>14</vt:i4>
      </vt:variant>
    </vt:vector>
  </HeadingPairs>
  <TitlesOfParts>
    <vt:vector size="19" baseType="lpstr">
      <vt:lpstr>SF Pro Display</vt:lpstr>
      <vt:lpstr>Calibri Light</vt:lpstr>
      <vt:lpstr>Arial</vt:lpstr>
      <vt:lpstr>Calibri</vt:lpstr>
      <vt:lpstr>Motyw pakietu Office</vt:lpstr>
      <vt:lpstr>Programming </vt:lpstr>
      <vt:lpstr>Programming </vt:lpstr>
      <vt:lpstr>Programming </vt:lpstr>
      <vt:lpstr>Programming </vt:lpstr>
      <vt:lpstr>Programming </vt:lpstr>
      <vt:lpstr>Programming </vt:lpstr>
      <vt:lpstr>Programming </vt:lpstr>
      <vt:lpstr>Programming </vt:lpstr>
      <vt:lpstr>Programming </vt:lpstr>
      <vt:lpstr>Programming </vt:lpstr>
      <vt:lpstr>Programming </vt:lpstr>
      <vt:lpstr>Programming </vt:lpstr>
      <vt:lpstr>Programming </vt:lpstr>
      <vt:lpstr>Appreciate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dc:title>
  <dc:creator>Kacper Księżopolski</dc:creator>
  <cp:lastModifiedBy>Kacper Księżopolski</cp:lastModifiedBy>
  <cp:revision>3</cp:revision>
  <dcterms:created xsi:type="dcterms:W3CDTF">2024-04-18T21:30:48Z</dcterms:created>
  <dcterms:modified xsi:type="dcterms:W3CDTF">2024-04-18T23:25:25Z</dcterms:modified>
</cp:coreProperties>
</file>

<file path=docProps/thumbnail.jpeg>
</file>